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78" r:id="rId3"/>
    <p:sldId id="279" r:id="rId4"/>
    <p:sldId id="280" r:id="rId5"/>
    <p:sldId id="267" r:id="rId6"/>
    <p:sldId id="265" r:id="rId7"/>
    <p:sldId id="268" r:id="rId8"/>
    <p:sldId id="282" r:id="rId9"/>
    <p:sldId id="283" r:id="rId10"/>
    <p:sldId id="269" r:id="rId11"/>
    <p:sldId id="273" r:id="rId12"/>
    <p:sldId id="274" r:id="rId13"/>
    <p:sldId id="272" r:id="rId14"/>
    <p:sldId id="285" r:id="rId15"/>
    <p:sldId id="286" r:id="rId16"/>
    <p:sldId id="287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95" d="100"/>
          <a:sy n="95" d="100"/>
        </p:scale>
        <p:origin x="-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#1" loCatId="list" qsTypeId="urn:microsoft.com/office/officeart/2005/8/quickstyle/simple3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/>
      <dgm:spPr>
        <a:noFill/>
        <a:ln>
          <a:noFill/>
        </a:ln>
      </dgm:spPr>
      <dgm:t>
        <a:bodyPr/>
        <a:lstStyle/>
        <a:p>
          <a:pPr algn="l"/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ảnh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sẵn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Clip Art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soạn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algn="l"/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kích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thước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ảnh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soạn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2800" b="1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b="1" spc="3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F4AB97C-A627-4C4E-815E-E4F99B2C3070}" type="pres">
      <dgm:prSet presAssocID="{15066316-2D24-4400-ADFA-6523A6099569}" presName="Name1" presStyleCnt="0"/>
      <dgm:spPr/>
      <dgm:t>
        <a:bodyPr/>
        <a:lstStyle/>
        <a:p>
          <a:endParaRPr lang="en-US"/>
        </a:p>
      </dgm:t>
    </dgm:pt>
    <dgm:pt modelId="{C3B8B986-D71A-48C4-B733-6ECEF40DB8EF}" type="pres">
      <dgm:prSet presAssocID="{15066316-2D24-4400-ADFA-6523A6099569}" presName="cycle" presStyleCnt="0"/>
      <dgm:spPr/>
      <dgm:t>
        <a:bodyPr/>
        <a:lstStyle/>
        <a:p>
          <a:endParaRPr lang="en-US"/>
        </a:p>
      </dgm:t>
    </dgm:pt>
    <dgm:pt modelId="{AAE0B215-6795-47D5-859E-6983AA99D7E4}" type="pres">
      <dgm:prSet presAssocID="{15066316-2D24-4400-ADFA-6523A6099569}" presName="srcNode" presStyleLbl="node1" presStyleIdx="0" presStyleCnt="1"/>
      <dgm:spPr/>
      <dgm:t>
        <a:bodyPr/>
        <a:lstStyle/>
        <a:p>
          <a:endParaRPr lang="en-US"/>
        </a:p>
      </dgm:t>
    </dgm:pt>
    <dgm:pt modelId="{D10619AF-8A17-4A2A-9BB7-1BED1A4AD7D2}" type="pres">
      <dgm:prSet presAssocID="{15066316-2D24-4400-ADFA-6523A6099569}" presName="conn" presStyleLbl="parChTrans1D2" presStyleIdx="0" presStyleCnt="1"/>
      <dgm:spPr/>
      <dgm:t>
        <a:bodyPr/>
        <a:lstStyle/>
        <a:p>
          <a:endParaRPr lang="en-US"/>
        </a:p>
      </dgm:t>
    </dgm:pt>
    <dgm:pt modelId="{29A78CE8-125E-4094-A266-26AED8F1B266}" type="pres">
      <dgm:prSet presAssocID="{15066316-2D24-4400-ADFA-6523A6099569}" presName="extraNode" presStyleLbl="node1" presStyleIdx="0" presStyleCnt="1"/>
      <dgm:spPr/>
      <dgm:t>
        <a:bodyPr/>
        <a:lstStyle/>
        <a:p>
          <a:endParaRPr lang="en-US"/>
        </a:p>
      </dgm:t>
    </dgm:pt>
    <dgm:pt modelId="{C4C2AAAA-2C31-4CA6-80B1-445E20F1FD65}" type="pres">
      <dgm:prSet presAssocID="{15066316-2D24-4400-ADFA-6523A6099569}" presName="dstNode" presStyleLbl="node1" presStyleIdx="0" presStyleCnt="1"/>
      <dgm:spPr/>
      <dgm:t>
        <a:bodyPr/>
        <a:lstStyle/>
        <a:p>
          <a:endParaRPr lang="en-US"/>
        </a:p>
      </dgm:t>
    </dgm:pt>
    <dgm:pt modelId="{A48F121D-5FA8-4F34-A136-ECF0F1292087}" type="pres">
      <dgm:prSet presAssocID="{0A8E844C-3D01-4AEB-BA67-0CCB68280124}" presName="text_1" presStyleLbl="node1" presStyleIdx="0" presStyleCnt="1" custScaleX="104477" custScaleY="205577" custLinFactNeighborX="-376" custLinFactNeighborY="-17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DC70-38FD-4A1C-9FB5-F8D8A0714989}" type="pres">
      <dgm:prSet presAssocID="{0A8E844C-3D01-4AEB-BA67-0CCB68280124}" presName="accent_1" presStyleCnt="0"/>
      <dgm:spPr/>
      <dgm:t>
        <a:bodyPr/>
        <a:lstStyle/>
        <a:p>
          <a:endParaRPr lang="en-US"/>
        </a:p>
      </dgm:t>
    </dgm:pt>
    <dgm:pt modelId="{D3DBCEEA-C491-4D7E-9FEE-AB5C8EAFB687}" type="pres">
      <dgm:prSet presAssocID="{0A8E844C-3D01-4AEB-BA67-0CCB68280124}" presName="accentRepeatNode" presStyleLbl="solidFgAcc1" presStyleIdx="0" presStyleCnt="1" custScaleX="49929" custScaleY="49722" custLinFactNeighborX="10461" custLinFactNeighborY="-17188"/>
      <dgm:spPr/>
      <dgm:t>
        <a:bodyPr/>
        <a:lstStyle/>
        <a:p>
          <a:endParaRPr lang="en-US"/>
        </a:p>
      </dgm:t>
    </dgm:pt>
  </dgm:ptLst>
  <dgm:cxnLst>
    <dgm:cxn modelId="{DB550F64-2F71-42EA-BC17-1994124347A3}" type="presOf" srcId="{15066316-2D24-4400-ADFA-6523A6099569}" destId="{6A4A3825-3782-446D-803E-1A2554A12788}" srcOrd="0" destOrd="0" presId="urn:microsoft.com/office/officeart/2008/layout/VerticalCurvedList#1"/>
    <dgm:cxn modelId="{DA04E41A-7696-4294-A72C-9A182A3857BB}" type="presOf" srcId="{0A8E844C-3D01-4AEB-BA67-0CCB68280124}" destId="{A48F121D-5FA8-4F34-A136-ECF0F1292087}" srcOrd="0" destOrd="0" presId="urn:microsoft.com/office/officeart/2008/layout/VerticalCurvedList#1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6EAB296D-E18A-46E6-B39D-527A1EC8B48A}" type="presOf" srcId="{E91C3F9A-7444-4B35-9A7A-D5458741B188}" destId="{D10619AF-8A17-4A2A-9BB7-1BED1A4AD7D2}" srcOrd="0" destOrd="0" presId="urn:microsoft.com/office/officeart/2008/layout/VerticalCurvedList#1"/>
    <dgm:cxn modelId="{B5006993-A090-42CB-9032-E4133AD3640E}" type="presParOf" srcId="{6A4A3825-3782-446D-803E-1A2554A12788}" destId="{CF4AB97C-A627-4C4E-815E-E4F99B2C3070}" srcOrd="0" destOrd="0" presId="urn:microsoft.com/office/officeart/2008/layout/VerticalCurvedList#1"/>
    <dgm:cxn modelId="{DD2801A1-B8EF-4726-BCB0-6541F4454279}" type="presParOf" srcId="{CF4AB97C-A627-4C4E-815E-E4F99B2C3070}" destId="{C3B8B986-D71A-48C4-B733-6ECEF40DB8EF}" srcOrd="0" destOrd="0" presId="urn:microsoft.com/office/officeart/2008/layout/VerticalCurvedList#1"/>
    <dgm:cxn modelId="{9C304EDF-00ED-4DCE-95C7-59734A1BACA6}" type="presParOf" srcId="{C3B8B986-D71A-48C4-B733-6ECEF40DB8EF}" destId="{AAE0B215-6795-47D5-859E-6983AA99D7E4}" srcOrd="0" destOrd="0" presId="urn:microsoft.com/office/officeart/2008/layout/VerticalCurvedList#1"/>
    <dgm:cxn modelId="{8F11FFF5-3017-43EA-AA56-E7609C15A16E}" type="presParOf" srcId="{C3B8B986-D71A-48C4-B733-6ECEF40DB8EF}" destId="{D10619AF-8A17-4A2A-9BB7-1BED1A4AD7D2}" srcOrd="1" destOrd="0" presId="urn:microsoft.com/office/officeart/2008/layout/VerticalCurvedList#1"/>
    <dgm:cxn modelId="{7FB34DBD-9692-44D7-BC3E-E9D854CA8465}" type="presParOf" srcId="{C3B8B986-D71A-48C4-B733-6ECEF40DB8EF}" destId="{29A78CE8-125E-4094-A266-26AED8F1B266}" srcOrd="2" destOrd="0" presId="urn:microsoft.com/office/officeart/2008/layout/VerticalCurvedList#1"/>
    <dgm:cxn modelId="{EE3AAA0E-1E12-4239-9566-E33E083298D4}" type="presParOf" srcId="{C3B8B986-D71A-48C4-B733-6ECEF40DB8EF}" destId="{C4C2AAAA-2C31-4CA6-80B1-445E20F1FD65}" srcOrd="3" destOrd="0" presId="urn:microsoft.com/office/officeart/2008/layout/VerticalCurvedList#1"/>
    <dgm:cxn modelId="{5E911171-61D3-471C-B26D-6529B55DF741}" type="presParOf" srcId="{CF4AB97C-A627-4C4E-815E-E4F99B2C3070}" destId="{A48F121D-5FA8-4F34-A136-ECF0F1292087}" srcOrd="1" destOrd="0" presId="urn:microsoft.com/office/officeart/2008/layout/VerticalCurvedList#1"/>
    <dgm:cxn modelId="{3CFBA694-CBED-4BD2-9902-0C12AFA71D6D}" type="presParOf" srcId="{CF4AB97C-A627-4C4E-815E-E4F99B2C3070}" destId="{7110DC70-38FD-4A1C-9FB5-F8D8A0714989}" srcOrd="2" destOrd="0" presId="urn:microsoft.com/office/officeart/2008/layout/VerticalCurvedList#1"/>
    <dgm:cxn modelId="{04DFBAAF-0376-4C64-9D93-A76DD444C262}" type="presParOf" srcId="{7110DC70-38FD-4A1C-9FB5-F8D8A0714989}" destId="{D3DBCEEA-C491-4D7E-9FEE-AB5C8EAFB687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3046823" y="-472887"/>
          <a:ext cx="3663722" cy="3663722"/>
        </a:xfrm>
        <a:prstGeom prst="blockArc">
          <a:avLst>
            <a:gd name="adj1" fmla="val 18900000"/>
            <a:gd name="adj2" fmla="val 2700000"/>
            <a:gd name="adj3" fmla="val 59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395398" y="0"/>
          <a:ext cx="8016685" cy="2717948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868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ảnh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sẵn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Clip Art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soạn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kích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thước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ảnh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soạn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pc="3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2800" b="1" kern="1200" spc="3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800" b="1" kern="1200" spc="3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398" y="0"/>
        <a:ext cx="8016685" cy="2717948"/>
      </dsp:txXfrm>
    </dsp:sp>
    <dsp:sp modelId="{D3DBCEEA-C491-4D7E-9FEE-AB5C8EAFB687}">
      <dsp:nvSpPr>
        <dsp:cNvPr id="0" name=""/>
        <dsp:cNvSpPr/>
      </dsp:nvSpPr>
      <dsp:spPr>
        <a:xfrm>
          <a:off x="356323" y="664057"/>
          <a:ext cx="825143" cy="82172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02923-408A-4BB7-9FEF-0E6D78564C9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700D5-C8F2-4AA8-ADB7-E89DF5E6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4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C334FEA-5DE5-49E2-9C59-691131EF3277}" type="slidenum">
              <a:rPr lang="en-US" altLang="vi-VN" smtClean="0">
                <a:solidFill>
                  <a:srgbClr val="000000"/>
                </a:solidFill>
                <a:latin typeface="Calibri" pitchFamily="34" charset="0"/>
              </a:rPr>
              <a:pPr/>
              <a:t>4</a:t>
            </a:fld>
            <a:endParaRPr lang="en-US" altLang="vi-VN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963C1-B387-4D90-BD90-95B47856E8A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Users\Public\Desktop\Microsoft%20Office%20Word%202007.lnk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576263" y="1352550"/>
            <a:ext cx="3709987" cy="1039813"/>
            <a:chOff x="192" y="873"/>
            <a:chExt cx="2630" cy="655"/>
          </a:xfrm>
        </p:grpSpPr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9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0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1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8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600" b="1" u="sng" smtClean="0">
                  <a:solidFill>
                    <a:srgbClr val="3333FF"/>
                  </a:solidFill>
                  <a:latin typeface="Times New Roman" pitchFamily="18" charset="0"/>
                </a:rPr>
                <a:t>Kiểm tra bài cũ:</a:t>
              </a:r>
              <a:endParaRPr lang="en-US" sz="2600" b="1" u="sng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56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31750" y="2479412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u="sng" smtClean="0">
                <a:latin typeface="Times New Roman" pitchFamily="18" charset="0"/>
              </a:rPr>
              <a:t>Câu 1</a:t>
            </a:r>
            <a:r>
              <a:rPr lang="en-US" sz="2600" b="1" smtClean="0">
                <a:latin typeface="Times New Roman" pitchFamily="18" charset="0"/>
              </a:rPr>
              <a:t>: Để chèn hình vào trang văn bản em thực hiện lệnh nào sau đây?</a:t>
            </a:r>
            <a:endParaRPr lang="en-US" sz="2600" b="1">
              <a:latin typeface="Times New Roman" pitchFamily="18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893812" y="3658571"/>
            <a:ext cx="61927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smtClean="0">
                <a:latin typeface="Times New Roman" pitchFamily="18" charset="0"/>
              </a:rPr>
              <a:t>a. Chọn thẻ Insert -&gt; Chọn Shapes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893812" y="4384357"/>
            <a:ext cx="51259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smtClean="0">
                <a:latin typeface="Times New Roman" pitchFamily="18" charset="0"/>
              </a:rPr>
              <a:t>b. Chọn thẻ Format -&gt; Chọn Shapes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893812" y="5086200"/>
            <a:ext cx="61927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smtClean="0">
                <a:latin typeface="Times New Roman" pitchFamily="18" charset="0"/>
              </a:rPr>
              <a:t>c. Chọn thẻ Home -&gt; Chọn Pictures </a:t>
            </a:r>
          </a:p>
        </p:txBody>
      </p:sp>
      <p:sp>
        <p:nvSpPr>
          <p:cNvPr id="2" name="Oval 1"/>
          <p:cNvSpPr/>
          <p:nvPr/>
        </p:nvSpPr>
        <p:spPr>
          <a:xfrm>
            <a:off x="825500" y="3712414"/>
            <a:ext cx="492443" cy="492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990600" y="2373550"/>
            <a:ext cx="5334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04800" y="762000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smtClean="0">
                <a:solidFill>
                  <a:srgbClr val="3333FF"/>
                </a:solidFill>
                <a:latin typeface="Times New Roman" pitchFamily="18" charset="0"/>
              </a:rPr>
              <a:t>3. Xóa tranh ảnh trong văn bản</a:t>
            </a:r>
            <a:endParaRPr lang="en-US" sz="2600" b="1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511333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04800" y="1254125"/>
            <a:ext cx="8839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latin typeface="Times New Roman" pitchFamily="18" charset="0"/>
              </a:rPr>
              <a:t>	Để </a:t>
            </a:r>
            <a:r>
              <a:rPr lang="en-US" sz="2600" smtClean="0">
                <a:latin typeface="Times New Roman" pitchFamily="18" charset="0"/>
              </a:rPr>
              <a:t>xóa tranh ảnh đã chèn vào trong văn bản em thực hiện theo cách nào sau đây?</a:t>
            </a:r>
            <a:endParaRPr lang="en-US" sz="2600">
              <a:latin typeface="Times New Roman" pitchFamily="18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082675" y="2445302"/>
            <a:ext cx="448872" cy="491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" y="244975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Chọn hình ảnh cần xóa rồi nhấn phím Delete.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1066800" y="3287950"/>
            <a:ext cx="448872" cy="491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28800" y="3304439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Chọn hình ảnh cần xóa rồi nhấn phím Enter.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1082675" y="4197902"/>
            <a:ext cx="448872" cy="491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c. </a:t>
            </a:r>
            <a:endParaRPr lang="en-US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58962" y="4168595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Chọn hình ảnh cần xóa rồi phấn phím Shift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9" grpId="0"/>
      <p:bldP spid="14" grpId="0"/>
      <p:bldP spid="16" grpId="0"/>
      <p:bldP spid="28" grpId="1"/>
      <p:bldP spid="29" grpId="0"/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3671" y="1196062"/>
            <a:ext cx="84883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Để chèn tranh ảnh vào văn bản em thực hiện chọn lệnh nào sau đây?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153" y="2125284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Chọn thẻ Home rồi chọn Pictures.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565" y="3129379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Chọn thẻ Insert rồi chọn Pictures.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5047" y="4249954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Chọn thẻ Format rồi chọn Pictures.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8910" y="3129379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" y="1196062"/>
            <a:ext cx="84883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Để chèn tranh ảnh vào văn bản em thực hiện mấy bước?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882" y="2125284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294" y="3129379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776" y="4249954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7882" y="3164622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1358852" y="216102"/>
            <a:ext cx="6858000" cy="39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"Ai </a:t>
            </a:r>
            <a:r>
              <a:rPr lang="it-IT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 sẽ được thưởng"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" y="1181243"/>
            <a:ext cx="84883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Để xóa tranh ảnh đã chèn vào trang văn bản em thực hiện theo các bước nào sau đây?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333325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Nháy chuột chọn hình ảnh -&gt; Nhấn phím Delete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3753" y="3084966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Nháy chuột vào File-&gt; Chọn Delete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753" y="377475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Nháy chuột vào Format - &gt; Chọn Delete.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7200" y="2370413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1358852" y="216102"/>
            <a:ext cx="6858000" cy="39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"Ai </a:t>
            </a:r>
            <a:r>
              <a:rPr lang="it-IT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 sẽ được thưởng"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Box 13"/>
          <p:cNvSpPr txBox="1">
            <a:spLocks noChangeArrowheads="1"/>
          </p:cNvSpPr>
          <p:nvPr/>
        </p:nvSpPr>
        <p:spPr bwMode="auto">
          <a:xfrm>
            <a:off x="685800" y="4800600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6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43000" y="1447800"/>
            <a:ext cx="7543800" cy="1143000"/>
          </a:xfrm>
          <a:prstGeom prst="roundRect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chèn tranh ảnh vào văn bản em thực hiện chọn lệnh nào sau đây?</a:t>
            </a:r>
          </a:p>
          <a:p>
            <a:pPr algn="ctr">
              <a:defRPr/>
            </a:pPr>
            <a:endParaRPr lang="en-US" sz="2800" b="1" dirty="0" err="1">
              <a:solidFill>
                <a:srgbClr val="0000FF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914400" y="3276600"/>
            <a:ext cx="6477000" cy="6096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Chọn thẻ Home rồi chọn Picture.</a:t>
            </a:r>
          </a:p>
          <a:p>
            <a:pPr algn="ctr">
              <a:defRPr/>
            </a:pPr>
            <a:endParaRPr lang="en-US" sz="2400" b="1" dirty="0" err="1">
              <a:solidFill>
                <a:srgbClr val="0000FF"/>
              </a:solidFill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914400" y="5410200"/>
            <a:ext cx="6477000" cy="6096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Chọn thẻ Format rồi chọn Picture.</a:t>
            </a:r>
          </a:p>
          <a:p>
            <a:pPr>
              <a:defRPr/>
            </a:pPr>
            <a:endParaRPr lang="en-US" sz="2800" b="1" dirty="0" err="1">
              <a:solidFill>
                <a:srgbClr val="FF0000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14400" y="4343400"/>
            <a:ext cx="6477000" cy="6858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Chọn thẻ Insert rồi chọn Picture.</a:t>
            </a:r>
          </a:p>
          <a:p>
            <a:pPr algn="ctr">
              <a:defRPr/>
            </a:pPr>
            <a:endParaRPr lang="en-US" sz="2800" b="1" dirty="0" err="1">
              <a:solidFill>
                <a:srgbClr val="FF0000"/>
              </a:solidFill>
            </a:endParaRPr>
          </a:p>
        </p:txBody>
      </p:sp>
      <p:pic>
        <p:nvPicPr>
          <p:cNvPr id="23" name="Picture 22" descr="tumblr_lm0emzPxkt1qiqfrz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4343400"/>
            <a:ext cx="19748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51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4335E-6 C 0.00556 -0.0067 0.01112 -0.01271 0.01181 0.01018 C 0.01268 0.03307 0.14393 0.11445 0.00504 0.13734 C -0.13385 0.16046 -0.68802 0.18567 -0.82135 0.14775 C -0.95451 0.11006 -0.79843 -0.04971 -0.79427 -0.08763 " pathEditMode="relative" rAng="0" ptsTypes="aaa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0000" y="49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Kết quả hình ảnh cho hình nền 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Box 13"/>
          <p:cNvSpPr txBox="1">
            <a:spLocks noChangeArrowheads="1"/>
          </p:cNvSpPr>
          <p:nvPr/>
        </p:nvSpPr>
        <p:spPr bwMode="auto">
          <a:xfrm>
            <a:off x="685800" y="4800600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6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219200" y="1447800"/>
            <a:ext cx="7543800" cy="1143000"/>
          </a:xfrm>
          <a:prstGeom prst="roundRect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chèn tranh ảnh từ Clip Art vào văn bản em thực hiện mấy bước???</a:t>
            </a:r>
            <a:endParaRPr lang="en-US" sz="2800" b="1" dirty="0" err="1">
              <a:solidFill>
                <a:srgbClr val="0000FF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914400" y="3733800"/>
            <a:ext cx="5638800" cy="5334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6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914400" y="5638800"/>
            <a:ext cx="5638800" cy="5334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7</a:t>
            </a:r>
          </a:p>
          <a:p>
            <a:pPr>
              <a:defRPr/>
            </a:pPr>
            <a:endParaRPr lang="en-US" sz="2800" b="1" dirty="0" err="1">
              <a:solidFill>
                <a:srgbClr val="FF0000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914400" y="4724400"/>
            <a:ext cx="5638800" cy="5334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</a:t>
            </a:r>
            <a:endParaRPr lang="en-US" sz="2800" b="1" dirty="0" err="1">
              <a:solidFill>
                <a:srgbClr val="FF0000"/>
              </a:solidFill>
            </a:endParaRPr>
          </a:p>
        </p:txBody>
      </p:sp>
      <p:pic>
        <p:nvPicPr>
          <p:cNvPr id="23" name="Picture 22" descr="tumblr_lm0emzPxkt1qiqfrz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4343400"/>
            <a:ext cx="19748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0" y="152400"/>
            <a:ext cx="9144000" cy="533400"/>
          </a:xfrm>
          <a:prstGeom prst="roundRect">
            <a:avLst/>
          </a:prstGeom>
          <a:ln w="38100">
            <a:solidFill>
              <a:srgbClr val="FF006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TRÒ CHƠI: “ AI NHANH SẼ ĐƯỢC THƯỞNG”</a:t>
            </a:r>
          </a:p>
        </p:txBody>
      </p:sp>
    </p:spTree>
    <p:extLst>
      <p:ext uri="{BB962C8B-B14F-4D97-AF65-F5344CB8AC3E}">
        <p14:creationId xmlns:p14="http://schemas.microsoft.com/office/powerpoint/2010/main" val="203175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3191 C 0.00539 -0.0407 0.01059 -0.04948 0.01129 -0.01781 C 0.01233 0.01364 0.14254 0.12624 0.00487 0.15792 C -0.13229 0.18982 -0.6802 0.2252 -0.8118 0.17225 C -0.94305 0.12023 -0.78923 -0.10035 -0.78507 -0.15214 " pathEditMode="relative" rAng="0" ptsTypes="aaa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000" y="68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Kết quả hình ảnh cho hình nền 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Box 13"/>
          <p:cNvSpPr txBox="1">
            <a:spLocks noChangeArrowheads="1"/>
          </p:cNvSpPr>
          <p:nvPr/>
        </p:nvSpPr>
        <p:spPr bwMode="auto">
          <a:xfrm>
            <a:off x="685800" y="4800600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6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43000" y="1143000"/>
            <a:ext cx="7543800" cy="1143000"/>
          </a:xfrm>
          <a:prstGeom prst="roundRect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0000FF"/>
                </a:solidFill>
              </a:rPr>
              <a:t>Chọn đáp án đúng nhất trong các đáp án sau ? </a:t>
            </a:r>
            <a:endParaRPr lang="en-US" sz="2800" b="1" dirty="0" err="1">
              <a:solidFill>
                <a:srgbClr val="0000FF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762000" y="2667000"/>
            <a:ext cx="5791200" cy="9144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Chèn tranh ảnh vào văn bản giúp văn bản sinh động hơn. 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685800" y="5486400"/>
            <a:ext cx="5791200" cy="6096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Cả A và B đều đúng.</a:t>
            </a:r>
          </a:p>
          <a:p>
            <a:pPr>
              <a:defRPr/>
            </a:pPr>
            <a:endParaRPr lang="en-US" sz="2800" b="1" dirty="0" err="1">
              <a:solidFill>
                <a:srgbClr val="FF0000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685800" y="3962400"/>
            <a:ext cx="8153400" cy="12192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Thay đổi kích thước của tranh ảnh trong văn bản tương tự thao tác thay đổi kích thước của hình trong văn bản.</a:t>
            </a:r>
            <a:endParaRPr lang="en-US" sz="2800" b="1" dirty="0" err="1">
              <a:solidFill>
                <a:srgbClr val="FF0000"/>
              </a:solidFill>
            </a:endParaRPr>
          </a:p>
        </p:txBody>
      </p:sp>
      <p:pic>
        <p:nvPicPr>
          <p:cNvPr id="23" name="Picture 22" descr="tumblr_lm0emzPxkt1qiqfrz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19748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28600" y="228600"/>
            <a:ext cx="9144000" cy="533400"/>
          </a:xfrm>
          <a:prstGeom prst="roundRect">
            <a:avLst/>
          </a:prstGeom>
          <a:ln w="38100">
            <a:solidFill>
              <a:srgbClr val="FF006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TRÒ CHƠI: “ AI NHANH SẼ ĐƯỢC THƯỞNG”</a:t>
            </a:r>
          </a:p>
        </p:txBody>
      </p:sp>
    </p:spTree>
    <p:extLst>
      <p:ext uri="{BB962C8B-B14F-4D97-AF65-F5344CB8AC3E}">
        <p14:creationId xmlns:p14="http://schemas.microsoft.com/office/powerpoint/2010/main" val="3508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89454E-6 C 0.05746 0.19612 0.11545 0.39246 0.01267 0.48636 C -0.08976 0.58048 -0.48125 0.57887 -0.61563 0.56337 C -0.75 0.54741 -0.76789 0.41929 -0.79323 0.39246 C -0.81841 0.36587 -0.77205 0.40148 -0.76771 0.4031 " pathEditMode="relative" rAng="0" ptsTypes="aaa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0000" y="290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576263" y="1352550"/>
            <a:ext cx="3709987" cy="1039813"/>
            <a:chOff x="192" y="873"/>
            <a:chExt cx="2630" cy="655"/>
          </a:xfrm>
        </p:grpSpPr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9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0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1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8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600" b="1" u="sng" smtClean="0">
                  <a:solidFill>
                    <a:srgbClr val="3333FF"/>
                  </a:solidFill>
                  <a:latin typeface="Times New Roman" pitchFamily="18" charset="0"/>
                </a:rPr>
                <a:t>Kiểm tra bài cũ:</a:t>
              </a:r>
              <a:endParaRPr lang="en-US" sz="2600" b="1" u="sng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56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31750" y="2479412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u="sng" smtClean="0">
                <a:latin typeface="Times New Roman" pitchFamily="18" charset="0"/>
              </a:rPr>
              <a:t>Câu 2</a:t>
            </a:r>
            <a:r>
              <a:rPr lang="en-US" sz="2600" b="1" smtClean="0">
                <a:latin typeface="Times New Roman" pitchFamily="18" charset="0"/>
              </a:rPr>
              <a:t>: Để thay đổi màu, độ dày đường viền của hình em chọn thẻ nào sau đây?</a:t>
            </a:r>
            <a:endParaRPr lang="en-US" sz="2600" b="1">
              <a:latin typeface="Times New Roman" pitchFamily="18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893813" y="3658571"/>
            <a:ext cx="25072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smtClean="0">
                <a:latin typeface="Times New Roman" pitchFamily="18" charset="0"/>
              </a:rPr>
              <a:t>a. Thẻ Insert.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893813" y="4384357"/>
            <a:ext cx="25072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smtClean="0">
                <a:latin typeface="Times New Roman" pitchFamily="18" charset="0"/>
              </a:rPr>
              <a:t>b. Thẻ Format.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893813" y="5086200"/>
            <a:ext cx="25072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smtClean="0">
                <a:latin typeface="Times New Roman" pitchFamily="18" charset="0"/>
              </a:rPr>
              <a:t>c. Thẻ Home. </a:t>
            </a:r>
          </a:p>
        </p:txBody>
      </p:sp>
      <p:sp>
        <p:nvSpPr>
          <p:cNvPr id="2" name="Oval 1"/>
          <p:cNvSpPr/>
          <p:nvPr/>
        </p:nvSpPr>
        <p:spPr>
          <a:xfrm>
            <a:off x="825500" y="4384357"/>
            <a:ext cx="492443" cy="492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4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59436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60198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57200" y="838200"/>
            <a:ext cx="8305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262673"/>
                </a:solidFill>
              </a:rPr>
              <a:t>Em hãy quan sát 2 đoạn văn ở hình 1 và hình 2 và cho biết đoạn văn bản ở hình nào được trình bày sinh động hơn? Vì sao?</a:t>
            </a:r>
          </a:p>
        </p:txBody>
      </p:sp>
      <p:pic>
        <p:nvPicPr>
          <p:cNvPr id="4101" name="Picture 22" descr="tải xuố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0"/>
            <a:ext cx="2214563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23"/>
          <p:cNvSpPr txBox="1">
            <a:spLocks noChangeArrowheads="1"/>
          </p:cNvSpPr>
          <p:nvPr/>
        </p:nvSpPr>
        <p:spPr bwMode="auto">
          <a:xfrm>
            <a:off x="5715000" y="2209800"/>
            <a:ext cx="292893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CÂY THÔNG MÙA GIÁNG SINH</a:t>
            </a:r>
          </a:p>
          <a:p>
            <a:pPr algn="just"/>
            <a:r>
              <a:rPr lang="en-US" sz="2000">
                <a:latin typeface="Times New Roman" pitchFamily="18" charset="0"/>
                <a:cs typeface="Times New Roman" pitchFamily="18" charset="0"/>
              </a:rPr>
              <a:t>Vào mỗi mùa Giáng sinh, ở châu Âu, mỗi gia đình đều không thể thiếu cây thông Noel. Những hộp quà nhiều màu sắc được trang trí quanh cây thông ở chính giữa phòng khách. Cây thông đi vào lễ hội Giáng sinh như một biểu tượng tuyệt vời.</a:t>
            </a:r>
            <a:endParaRPr lang="vi-VN" sz="2000"/>
          </a:p>
        </p:txBody>
      </p:sp>
      <p:sp>
        <p:nvSpPr>
          <p:cNvPr id="4103" name="TextBox 24"/>
          <p:cNvSpPr txBox="1">
            <a:spLocks noChangeArrowheads="1"/>
          </p:cNvSpPr>
          <p:nvPr/>
        </p:nvSpPr>
        <p:spPr bwMode="auto">
          <a:xfrm>
            <a:off x="304800" y="2209800"/>
            <a:ext cx="3100388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CÂY THÔNG MÙA GIÁNG SINH</a:t>
            </a:r>
          </a:p>
          <a:p>
            <a:pPr algn="just"/>
            <a:r>
              <a:rPr lang="en-US" sz="2000">
                <a:latin typeface="Times New Roman" pitchFamily="18" charset="0"/>
                <a:cs typeface="Times New Roman" pitchFamily="18" charset="0"/>
              </a:rPr>
              <a:t>Vào mỗi mùa Giáng sinh, ở châu Âu, mỗi gia đình đều không thể thiếu cây thông Noel. Những hộp quà nhiều màu sắc được trang trí quanh cây thông ở chính giữa phòng khách. Cây thông đi vào lễ hội Giáng sinh như một biểu tượng tuyệt vời.</a:t>
            </a:r>
            <a:endParaRPr lang="vi-VN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200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762125" y="4329113"/>
            <a:ext cx="3481388" cy="47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46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4102" grpId="0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1587" y="3201840"/>
          <a:ext cx="8499475" cy="2717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8" name="Text Box 26" descr="White marble"/>
          <p:cNvSpPr txBox="1">
            <a:spLocks noChangeArrowheads="1"/>
          </p:cNvSpPr>
          <p:nvPr/>
        </p:nvSpPr>
        <p:spPr bwMode="gray">
          <a:xfrm>
            <a:off x="533400" y="3001508"/>
            <a:ext cx="3468581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u="sng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 TIÊU BÀI:</a:t>
            </a:r>
            <a:endParaRPr lang="en-US" sz="3200" b="1" u="sng" dirty="0">
              <a:ln w="24500" cmpd="dbl">
                <a:solidFill>
                  <a:srgbClr val="333399">
                    <a:shade val="85000"/>
                    <a:satMod val="155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6" name="Picture 40" descr="j01953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40" descr="j01953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-1588"/>
            <a:ext cx="1066800" cy="99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64188" y="1295400"/>
            <a:ext cx="6237157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CHÈN VÀ ĐIỀU CHỈNH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 ẢNH TRONG VĂN </a:t>
            </a:r>
            <a:r>
              <a:rPr lang="en-US" sz="32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4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457200" y="990600"/>
            <a:ext cx="5791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3333FF"/>
                </a:solidFill>
                <a:latin typeface="Times New Roman" pitchFamily="18" charset="0"/>
              </a:rPr>
              <a:t>1. </a:t>
            </a:r>
            <a:r>
              <a:rPr lang="en-US" sz="2600" b="1" smtClean="0">
                <a:solidFill>
                  <a:srgbClr val="3333FF"/>
                </a:solidFill>
                <a:latin typeface="Times New Roman" pitchFamily="18" charset="0"/>
              </a:rPr>
              <a:t>Chèn tranh ảnh vào văn bản:</a:t>
            </a:r>
            <a:endParaRPr lang="en-US" sz="2600" b="1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8" y="6034087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3352800" y="1676400"/>
            <a:ext cx="609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2209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Insert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Picture.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WordArt 24"/>
          <p:cNvSpPr>
            <a:spLocks noChangeArrowheads="1" noChangeShapeType="1" noTextEdit="1"/>
          </p:cNvSpPr>
          <p:nvPr/>
        </p:nvSpPr>
        <p:spPr bwMode="auto">
          <a:xfrm>
            <a:off x="1752600" y="1524000"/>
            <a:ext cx="4800600" cy="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bước thực </a:t>
            </a:r>
            <a:r>
              <a:rPr lang="vi-VN" sz="2400" b="1" i="1" kern="1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hiện</a:t>
            </a:r>
            <a:r>
              <a:rPr lang="en-US" sz="2400" b="1" i="1" kern="1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en-US" sz="2400" b="1" i="1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8943" y="28956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Insert Picture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4002762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3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Chọn Insert để chèn ảnh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04800" y="1793875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r>
              <a:rPr lang="en-US" sz="2600" b="1" smtClean="0">
                <a:solidFill>
                  <a:srgbClr val="3333FF"/>
                </a:solidFill>
                <a:latin typeface="Times New Roman" pitchFamily="18" charset="0"/>
              </a:rPr>
              <a:t>. Điều chỉnh kích thước của tranh ảnh trong văn bản:</a:t>
            </a:r>
            <a:endParaRPr lang="en-US" sz="26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51832" y="2692104"/>
            <a:ext cx="852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Thực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hiện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điều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chỉnh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kích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thước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tranh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ảnh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bản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24"/>
          <p:cNvSpPr>
            <a:spLocks noChangeArrowheads="1" noChangeShapeType="1" noTextEdit="1"/>
          </p:cNvSpPr>
          <p:nvPr/>
        </p:nvSpPr>
        <p:spPr bwMode="auto">
          <a:xfrm>
            <a:off x="1676400" y="1728788"/>
            <a:ext cx="4800600" cy="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bước thực </a:t>
            </a:r>
            <a:r>
              <a:rPr lang="en-US" sz="2400" b="1" i="1" kern="1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hiện:</a:t>
            </a:r>
            <a:endParaRPr lang="en-US" sz="2400" b="1" i="1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381000" y="2571750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Chọn tranh ảnh cần điều chỉnh kích thước.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396875" y="3219450"/>
            <a:ext cx="814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Bước 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Kéo thả chuột để thay đổi kích thước của tranh.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04800" y="990600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r>
              <a:rPr lang="en-US" sz="2600" b="1" smtClean="0">
                <a:solidFill>
                  <a:srgbClr val="3333FF"/>
                </a:solidFill>
                <a:latin typeface="Times New Roman" pitchFamily="18" charset="0"/>
              </a:rPr>
              <a:t>. Điều chỉnh kích thước của tranh ảnh trong văn bản:</a:t>
            </a:r>
            <a:endParaRPr lang="en-US" sz="2600" b="1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0" y="2478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0" y="2487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45060" name="Rectangle 7"/>
          <p:cNvSpPr>
            <a:spLocks noChangeArrowheads="1"/>
          </p:cNvSpPr>
          <p:nvPr/>
        </p:nvSpPr>
        <p:spPr bwMode="auto">
          <a:xfrm>
            <a:off x="0" y="2463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0" y="2497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45062" name="Rectangle 9"/>
          <p:cNvSpPr>
            <a:spLocks noChangeArrowheads="1"/>
          </p:cNvSpPr>
          <p:nvPr/>
        </p:nvSpPr>
        <p:spPr bwMode="auto">
          <a:xfrm>
            <a:off x="0" y="2506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1371600"/>
            <a:ext cx="85010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Chèn tranh ảnh từ Clip Art vào văn bản</a:t>
            </a:r>
            <a:endParaRPr lang="vi-VN" sz="2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533400" y="2940050"/>
            <a:ext cx="83581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Các bước thực hiện thao tác chèn tranh ảnh từ Clip Art vào văn bản:</a:t>
            </a:r>
          </a:p>
          <a:p>
            <a:r>
              <a:rPr lang="en-US" sz="2200" i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Bước 1:</a:t>
            </a:r>
            <a:r>
              <a:rPr lang="en-US"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Chọn thẻ </a:t>
            </a:r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i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Bước 2:</a:t>
            </a:r>
            <a:r>
              <a:rPr lang="en-US"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Clip Art</a:t>
            </a:r>
            <a:r>
              <a:rPr lang="en-US"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vi-VN" sz="22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65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5427663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76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46084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46085" name="Rectangle 8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46086" name="Rectangle 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vi-VN" altLang="vi-VN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3352800"/>
            <a:ext cx="78581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Chú ý:</a:t>
            </a:r>
          </a:p>
          <a:p>
            <a:pPr algn="just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chèn tranh ảnh từ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Clip Art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em thay đổi kích thước giống như thay đổi kích thước hình.</a:t>
            </a:r>
            <a:endParaRPr 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8" name="TextBox 10"/>
          <p:cNvSpPr txBox="1">
            <a:spLocks noChangeArrowheads="1"/>
          </p:cNvSpPr>
          <p:nvPr/>
        </p:nvSpPr>
        <p:spPr bwMode="auto">
          <a:xfrm>
            <a:off x="457200" y="2362200"/>
            <a:ext cx="85010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Chèn tranh ảnh từ Clip Art vào văn bản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841</Words>
  <Application>Microsoft Office PowerPoint</Application>
  <PresentationFormat>On-screen Show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Mr.Chien</cp:lastModifiedBy>
  <cp:revision>89</cp:revision>
  <dcterms:created xsi:type="dcterms:W3CDTF">2017-11-24T11:21:01Z</dcterms:created>
  <dcterms:modified xsi:type="dcterms:W3CDTF">2022-01-11T03:35:08Z</dcterms:modified>
</cp:coreProperties>
</file>